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9030" autoAdjust="0"/>
  </p:normalViewPr>
  <p:slideViewPr>
    <p:cSldViewPr snapToGrid="0">
      <p:cViewPr varScale="1">
        <p:scale>
          <a:sx n="49" d="100"/>
          <a:sy n="49" d="100"/>
        </p:scale>
        <p:origin x="67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生 木下" userId="2c76214b1d1fc9e0" providerId="LiveId" clId="{2E1AB50B-70AF-483A-8782-499D19B13DCD}"/>
    <pc:docChg chg="modSld">
      <pc:chgData name="大生 木下" userId="2c76214b1d1fc9e0" providerId="LiveId" clId="{2E1AB50B-70AF-483A-8782-499D19B13DCD}" dt="2023-07-12T07:27:27.950" v="2" actId="6549"/>
      <pc:docMkLst>
        <pc:docMk/>
      </pc:docMkLst>
      <pc:sldChg chg="modNotesTx">
        <pc:chgData name="大生 木下" userId="2c76214b1d1fc9e0" providerId="LiveId" clId="{2E1AB50B-70AF-483A-8782-499D19B13DCD}" dt="2023-07-12T07:27:27.950" v="2" actId="6549"/>
        <pc:sldMkLst>
          <pc:docMk/>
          <pc:sldMk cId="2197734078" sldId="257"/>
        </pc:sldMkLst>
      </pc:sldChg>
      <pc:sldChg chg="modNotesTx">
        <pc:chgData name="大生 木下" userId="2c76214b1d1fc9e0" providerId="LiveId" clId="{2E1AB50B-70AF-483A-8782-499D19B13DCD}" dt="2023-07-12T07:27:19.530" v="0" actId="6549"/>
        <pc:sldMkLst>
          <pc:docMk/>
          <pc:sldMk cId="144076646" sldId="258"/>
        </pc:sldMkLst>
      </pc:sldChg>
      <pc:sldChg chg="modNotesTx">
        <pc:chgData name="大生 木下" userId="2c76214b1d1fc9e0" providerId="LiveId" clId="{2E1AB50B-70AF-483A-8782-499D19B13DCD}" dt="2023-07-12T07:27:23.637" v="1" actId="6549"/>
        <pc:sldMkLst>
          <pc:docMk/>
          <pc:sldMk cId="2773044411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16557-63EC-4EEA-96E2-66BF842A4CEA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D99B2-6CC6-4DA5-806C-085E745E0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97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D99B2-6CC6-4DA5-806C-085E745E02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635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D99B2-6CC6-4DA5-806C-085E745E02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291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D99B2-6CC6-4DA5-806C-085E745E02B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4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1B68B-B7CC-20F7-ECE1-F00296150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F06529A-8AEC-0EC4-77F8-142DBC292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F78FB5-6EA2-F88B-F547-B214E2C76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94D11A-1505-3587-EBC6-EE962610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02FE47-66C1-405F-0042-8425244C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57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286F0D-0382-D37A-A6A2-B441463B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5BA17F-349E-EE33-9003-5EF997785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D97824-3997-0B30-8D87-72162587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38FD07-73CF-F11E-F614-DDA5638F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91D5ED-FFEB-BA04-7FCF-8CFC7CC0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49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6802773-7B62-1862-A3A2-D6AE0A761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817930-936B-4A6D-35A8-CCBF6FA8E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B0734C-314B-FDD8-5E95-549B1071E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C3DCC3-C472-2F1E-722F-470A470A3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C5C21B-E7F3-6E2F-8166-48F8B89D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93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81845-1DF3-B0E2-DA9E-9F75B276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E0D429-3C1D-5ACE-A1C2-C02863FB2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8D1BB7-0D3A-D2D7-43FD-14E0D831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C28762-AE91-E189-0052-124B2F1B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DC5FC9-A7C1-3CA0-81DA-16303BF09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17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937317-1EAF-400E-17DF-6F85237E8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9474F8-0C37-F513-620F-0AB1316E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0D7B85-9388-76CF-A9F0-40A3405F1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39BB53-F634-890D-412B-AEA875FA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3F4F85-9C2E-9D73-C8DE-5DBE9142D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68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6EAF92-ABB9-8D71-1010-A12D1176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835732-9C59-E74C-1B71-BB09AF574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117E19-0D65-D501-9929-31BC9D03C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1644F6-7AD9-2C3F-F6F1-F8D7B304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A710A1-9F51-CD4B-6DBD-B8D5B2D4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7ADD6A-9805-5EFB-E148-934219EC3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7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9329DB-A40B-96A7-950E-8677ACEE9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6646EC-0EF1-23C6-8B26-A5F1B4A90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CC92E0-3D4E-72D3-8847-7FCCB05B9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9FE4CE-0DAB-C461-2FEC-B831335F2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52AEAA-7EAC-8248-149A-BF0FA3653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230BE08-6657-C3E9-F61F-3D1039CC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8217CD-EDF3-5F8E-B6DE-59C7B02C6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CE9A66-4A43-38DF-B797-071EA1F35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5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0029A-DC4D-80E7-E059-7BB1F025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ABBB7E-BA5E-255F-04D9-1E557F3A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8914A26-0FE0-EC84-269D-EAEAA264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8806CE-D5E4-4657-3B7F-BFC4640EC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48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7F5F0F-DAF0-42D5-2C14-96DC33DEC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4C7F3F-143B-B667-6BA8-1A8D6B0E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8666B8-7A27-874D-E0EB-00AD2A90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06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34F4C-B29B-1D71-37DF-24871AE1B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AFEC23-B780-E850-D5B0-539845347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0DE8B1-5BDA-62C9-9679-EDAD1BA19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4012D5-E26D-39BF-7651-849A278B2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4BB27B-7ACA-4694-9392-DE219A83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CF7495-C977-167D-D9E9-368811D8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5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8FF02C-CCC2-FDD7-0362-B82B0D2D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D374059-CAD0-E530-14C2-C885D4072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1D133C-7A8A-F9AB-127C-88F8E20A3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BFD20F-30C1-CD48-6B49-F03A6F38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A277FF-4F69-3557-7220-7EB5382D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B883AD-B4EA-EA25-B795-0BDE66C7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83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CC62520-2065-D349-C4D6-4370793B4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F618B8-1C38-44FC-D4B0-70885D58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6CF976-15B2-811F-2C17-7C6198F76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3300-01EA-4E38-BAC6-F363379AFE0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E57334-B076-0BB2-66D9-305929C0D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731E88-04EE-BFD3-35CE-7F7CBE945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81516-F5E0-4BA3-8762-8BE137887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29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D74CA5-544C-5596-0B09-04071B90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94" y="206478"/>
            <a:ext cx="11017045" cy="132556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sz="3100" dirty="0"/>
              <a:t>第</a:t>
            </a:r>
            <a:r>
              <a:rPr kumimoji="1" lang="en-US" altLang="ja-JP" sz="3100" dirty="0"/>
              <a:t>59</a:t>
            </a:r>
            <a:r>
              <a:rPr kumimoji="1" lang="ja-JP" altLang="en-US" sz="3100" dirty="0"/>
              <a:t>回社会福祉セミナー</a:t>
            </a:r>
            <a:r>
              <a:rPr kumimoji="1" lang="en-US" altLang="ja-JP" sz="3100" dirty="0"/>
              <a:t/>
            </a:r>
            <a:br>
              <a:rPr kumimoji="1" lang="en-US" altLang="ja-JP" sz="3100" dirty="0"/>
            </a:br>
            <a:r>
              <a:rPr kumimoji="1" lang="ja-JP" altLang="en-US" sz="3600" dirty="0"/>
              <a:t>「社会福祉の申請主義を考える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攻めの福祉</a:t>
            </a:r>
            <a:r>
              <a:rPr kumimoji="1" lang="en-US" altLang="ja-JP" sz="3600" dirty="0"/>
              <a:t>』</a:t>
            </a:r>
            <a:r>
              <a:rPr kumimoji="1" lang="ja-JP" altLang="en-US" sz="3600" dirty="0"/>
              <a:t>の可能性」</a:t>
            </a:r>
            <a:r>
              <a:rPr kumimoji="1" lang="ja-JP" altLang="en-US" sz="4000" dirty="0"/>
              <a:t>講座の主旨・論点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2FA582-C4F7-6ABC-8AC5-746472210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4" y="1784555"/>
            <a:ext cx="11208774" cy="4866967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福祉のサービスを必要としているにもかかわらず、何かしらの理由で、サービスを受給できていない人々がいる。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そうした人々に必要な支援を届けるため、従来の「受け身の福祉」「待ちの福祉」から、「打って出る福祉」「攻めの福祉」への転換が求められている。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しかし、申請主義をめぐる問題を解消するための方策については、十分な議論がされているとはいえない。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そこで、</a:t>
            </a:r>
            <a:r>
              <a:rPr kumimoji="1" lang="ja-JP" altLang="en-US" dirty="0"/>
              <a:t>社会福祉における申請主義をめぐる問題と「攻めの福祉」の可能性について、多様な立場からの問題提起や先駆的な実践事例を基に、学び議論する機会としたい。</a:t>
            </a:r>
          </a:p>
        </p:txBody>
      </p:sp>
    </p:spTree>
    <p:extLst>
      <p:ext uri="{BB962C8B-B14F-4D97-AF65-F5344CB8AC3E}">
        <p14:creationId xmlns:p14="http://schemas.microsoft.com/office/powerpoint/2010/main" val="14407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AA6CD-F469-571B-87BF-E35F612D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基調対談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291821-37DF-8BAD-D9A5-430B0A2B0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586"/>
            <a:ext cx="10515600" cy="5206181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4200" dirty="0"/>
              <a:t>雨　宮　 処　凛（あまみや　かりん）氏</a:t>
            </a:r>
            <a:endParaRPr kumimoji="1" lang="en-US" altLang="ja-JP" sz="4200" dirty="0"/>
          </a:p>
          <a:p>
            <a:endParaRPr kumimoji="1" lang="en-US" altLang="ja-JP" dirty="0"/>
          </a:p>
          <a:p>
            <a:r>
              <a:rPr kumimoji="1" lang="ja-JP" altLang="en-US" dirty="0"/>
              <a:t>作家／活動家／一般社団法人反貧困ネットワーク世話人</a:t>
            </a:r>
          </a:p>
          <a:p>
            <a:r>
              <a:rPr kumimoji="1" lang="ja-JP" altLang="en-US" dirty="0"/>
              <a:t>北海道生まれ。フリーター等を経て</a:t>
            </a:r>
            <a:r>
              <a:rPr kumimoji="1" lang="en-US" altLang="ja-JP" dirty="0"/>
              <a:t>2000</a:t>
            </a:r>
            <a:r>
              <a:rPr kumimoji="1" lang="ja-JP" altLang="en-US" dirty="0"/>
              <a:t>年、自伝的エッセイ</a:t>
            </a:r>
            <a:r>
              <a:rPr kumimoji="1" lang="en-US" altLang="ja-JP" dirty="0"/>
              <a:t>『</a:t>
            </a:r>
            <a:r>
              <a:rPr kumimoji="1" lang="ja-JP" altLang="en-US" dirty="0"/>
              <a:t>生き地獄天国</a:t>
            </a:r>
            <a:r>
              <a:rPr kumimoji="1" lang="en-US" altLang="ja-JP" dirty="0"/>
              <a:t>』</a:t>
            </a:r>
            <a:r>
              <a:rPr kumimoji="1" lang="ja-JP" altLang="en-US" dirty="0"/>
              <a:t>（太田出版、</a:t>
            </a:r>
            <a:r>
              <a:rPr kumimoji="1" lang="en-US" altLang="ja-JP" dirty="0"/>
              <a:t>2000</a:t>
            </a:r>
            <a:r>
              <a:rPr kumimoji="1" lang="ja-JP" altLang="en-US" dirty="0"/>
              <a:t>年）でデビュー。</a:t>
            </a:r>
          </a:p>
          <a:p>
            <a:r>
              <a:rPr kumimoji="1" lang="en-US" altLang="ja-JP" dirty="0"/>
              <a:t>2006</a:t>
            </a:r>
            <a:r>
              <a:rPr kumimoji="1" lang="ja-JP" altLang="en-US" dirty="0"/>
              <a:t>年からは貧困問題に取り組み、</a:t>
            </a:r>
            <a:r>
              <a:rPr kumimoji="1" lang="en-US" altLang="ja-JP" dirty="0"/>
              <a:t>『</a:t>
            </a:r>
            <a:r>
              <a:rPr kumimoji="1" lang="ja-JP" altLang="en-US" dirty="0"/>
              <a:t>生きさせろ！－難民化する若者たち－</a:t>
            </a:r>
            <a:r>
              <a:rPr kumimoji="1" lang="en-US" altLang="ja-JP" dirty="0"/>
              <a:t>』</a:t>
            </a:r>
            <a:r>
              <a:rPr kumimoji="1" lang="ja-JP" altLang="en-US" dirty="0"/>
              <a:t>（太田出版、</a:t>
            </a:r>
            <a:r>
              <a:rPr kumimoji="1" lang="en-US" altLang="ja-JP" dirty="0"/>
              <a:t>2007</a:t>
            </a:r>
            <a:r>
              <a:rPr kumimoji="1" lang="ja-JP" altLang="en-US" dirty="0"/>
              <a:t>年）は</a:t>
            </a:r>
            <a:r>
              <a:rPr kumimoji="1" lang="en-US" altLang="ja-JP" dirty="0"/>
              <a:t>JCJ</a:t>
            </a:r>
            <a:r>
              <a:rPr kumimoji="1" lang="ja-JP" altLang="en-US" dirty="0"/>
              <a:t>賞（日本ジャーナリスト会議賞）を受賞。</a:t>
            </a:r>
          </a:p>
          <a:p>
            <a:r>
              <a:rPr kumimoji="1" lang="ja-JP" altLang="en-US" dirty="0"/>
              <a:t>著書</a:t>
            </a:r>
            <a:r>
              <a:rPr kumimoji="1" lang="en-US" altLang="ja-JP" dirty="0"/>
              <a:t>『</a:t>
            </a:r>
            <a:r>
              <a:rPr kumimoji="1" lang="ja-JP" altLang="en-US" dirty="0"/>
              <a:t>非正規・単身・アラフォー女性－「失われた世代」の絶望と希望－</a:t>
            </a:r>
            <a:r>
              <a:rPr kumimoji="1" lang="en-US" altLang="ja-JP" dirty="0"/>
              <a:t>』</a:t>
            </a:r>
            <a:r>
              <a:rPr kumimoji="1" lang="ja-JP" altLang="en-US" dirty="0"/>
              <a:t>（光文社新書、</a:t>
            </a:r>
            <a:r>
              <a:rPr kumimoji="1" lang="en-US" altLang="ja-JP" dirty="0"/>
              <a:t>2018</a:t>
            </a:r>
            <a:r>
              <a:rPr kumimoji="1" lang="ja-JP" altLang="en-US" dirty="0"/>
              <a:t>年）、</a:t>
            </a:r>
            <a:r>
              <a:rPr kumimoji="1" lang="en-US" altLang="ja-JP" dirty="0"/>
              <a:t>『</a:t>
            </a:r>
            <a:r>
              <a:rPr kumimoji="1" lang="ja-JP" altLang="en-US" dirty="0"/>
              <a:t>この国の不寛容の果てに－相模原事件と私たちの時代－</a:t>
            </a:r>
            <a:r>
              <a:rPr kumimoji="1" lang="en-US" altLang="ja-JP" dirty="0"/>
              <a:t>』</a:t>
            </a:r>
            <a:r>
              <a:rPr kumimoji="1" lang="ja-JP" altLang="en-US" dirty="0"/>
              <a:t>（編著、大月書店、</a:t>
            </a:r>
            <a:r>
              <a:rPr kumimoji="1" lang="en-US" altLang="ja-JP" dirty="0"/>
              <a:t>2019</a:t>
            </a:r>
            <a:r>
              <a:rPr kumimoji="1" lang="ja-JP" altLang="en-US" dirty="0"/>
              <a:t>年）、</a:t>
            </a:r>
            <a:r>
              <a:rPr kumimoji="1" lang="en-US" altLang="ja-JP" dirty="0"/>
              <a:t>『</a:t>
            </a:r>
            <a:r>
              <a:rPr kumimoji="1" lang="ja-JP" altLang="en-US" dirty="0"/>
              <a:t>ロスジェネのすべて－格差、貧困、「戦争論」－</a:t>
            </a:r>
            <a:r>
              <a:rPr kumimoji="1" lang="en-US" altLang="ja-JP" dirty="0"/>
              <a:t>』</a:t>
            </a:r>
            <a:r>
              <a:rPr kumimoji="1" lang="ja-JP" altLang="en-US" dirty="0"/>
              <a:t>（編著、あけび書房、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年）、</a:t>
            </a:r>
            <a:r>
              <a:rPr kumimoji="1" lang="en-US" altLang="ja-JP" dirty="0"/>
              <a:t>『</a:t>
            </a:r>
            <a:r>
              <a:rPr kumimoji="1" lang="ja-JP" altLang="en-US" dirty="0"/>
              <a:t>相模原事件・裁判傍聴記 －「役に立ちたい」と「障害者ヘイト」のあいだ－</a:t>
            </a:r>
            <a:r>
              <a:rPr kumimoji="1" lang="en-US" altLang="ja-JP" dirty="0"/>
              <a:t>』</a:t>
            </a:r>
            <a:r>
              <a:rPr kumimoji="1" lang="ja-JP" altLang="en-US" dirty="0"/>
              <a:t>（太田出版、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年）等多数。最新刊は</a:t>
            </a:r>
            <a:r>
              <a:rPr kumimoji="1" lang="en-US" altLang="ja-JP" dirty="0"/>
              <a:t>『</a:t>
            </a:r>
            <a:r>
              <a:rPr kumimoji="1" lang="ja-JP" altLang="en-US" dirty="0"/>
              <a:t>学校では教えてくれない生活保護</a:t>
            </a:r>
            <a:r>
              <a:rPr kumimoji="1" lang="en-US" altLang="ja-JP" dirty="0"/>
              <a:t>』</a:t>
            </a:r>
            <a:r>
              <a:rPr kumimoji="1" lang="ja-JP" altLang="en-US" dirty="0"/>
              <a:t>（河出書房新社、</a:t>
            </a:r>
            <a:r>
              <a:rPr kumimoji="1" lang="en-US" altLang="ja-JP" dirty="0"/>
              <a:t>2023</a:t>
            </a:r>
            <a:r>
              <a:rPr kumimoji="1" lang="ja-JP" altLang="en-US" dirty="0"/>
              <a:t>年）等。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304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95DEDF-210A-3B63-A1A0-EE02B2334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進行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26ECA9-C6F1-78A7-AF62-DDA66ED55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327"/>
            <a:ext cx="10515600" cy="4682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/>
              <a:t>10</a:t>
            </a:r>
            <a:r>
              <a:rPr kumimoji="1" lang="ja-JP" altLang="en-US" sz="3200" dirty="0"/>
              <a:t>：</a:t>
            </a:r>
            <a:r>
              <a:rPr kumimoji="1" lang="en-US" altLang="ja-JP" sz="3200" dirty="0"/>
              <a:t>40</a:t>
            </a:r>
            <a:r>
              <a:rPr kumimoji="1" lang="ja-JP" altLang="en-US" sz="3200" dirty="0"/>
              <a:t>～</a:t>
            </a:r>
            <a:r>
              <a:rPr kumimoji="1" lang="en-US" altLang="ja-JP" sz="3200" dirty="0"/>
              <a:t>11</a:t>
            </a:r>
            <a:r>
              <a:rPr kumimoji="1" lang="ja-JP" altLang="en-US" sz="3200" dirty="0"/>
              <a:t>：</a:t>
            </a:r>
            <a:r>
              <a:rPr kumimoji="1" lang="en-US" altLang="ja-JP" sz="3200" dirty="0"/>
              <a:t>30</a:t>
            </a:r>
            <a:r>
              <a:rPr lang="ja-JP" altLang="en-US" sz="3200" dirty="0"/>
              <a:t>（</a:t>
            </a:r>
            <a:r>
              <a:rPr lang="en-US" altLang="ja-JP" sz="3200" dirty="0"/>
              <a:t>50</a:t>
            </a:r>
            <a:r>
              <a:rPr lang="ja-JP" altLang="en-US" sz="3200" dirty="0"/>
              <a:t>分）　基調対談開始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11</a:t>
            </a:r>
            <a:r>
              <a:rPr lang="ja-JP" altLang="en-US" sz="3200" dirty="0"/>
              <a:t>：</a:t>
            </a:r>
            <a:r>
              <a:rPr lang="en-US" altLang="ja-JP" sz="3200" dirty="0"/>
              <a:t>30</a:t>
            </a:r>
            <a:r>
              <a:rPr lang="ja-JP" altLang="en-US" sz="3200" dirty="0"/>
              <a:t>～</a:t>
            </a:r>
            <a:r>
              <a:rPr lang="en-US" altLang="ja-JP" sz="3200" dirty="0"/>
              <a:t>11</a:t>
            </a:r>
            <a:r>
              <a:rPr lang="ja-JP" altLang="en-US" sz="3200" dirty="0"/>
              <a:t>：</a:t>
            </a:r>
            <a:r>
              <a:rPr lang="en-US" altLang="ja-JP" sz="3200" dirty="0"/>
              <a:t>40</a:t>
            </a:r>
            <a:r>
              <a:rPr lang="ja-JP" altLang="en-US" sz="3200" dirty="0"/>
              <a:t>（</a:t>
            </a:r>
            <a:r>
              <a:rPr lang="en-US" altLang="ja-JP" sz="3200" dirty="0"/>
              <a:t>10</a:t>
            </a:r>
            <a:r>
              <a:rPr lang="ja-JP" altLang="en-US" sz="3200" dirty="0"/>
              <a:t>分）　休憩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11</a:t>
            </a:r>
            <a:r>
              <a:rPr lang="ja-JP" altLang="en-US" sz="3200" dirty="0"/>
              <a:t>：</a:t>
            </a:r>
            <a:r>
              <a:rPr lang="en-US" altLang="ja-JP" sz="3200" dirty="0"/>
              <a:t>40</a:t>
            </a:r>
            <a:r>
              <a:rPr lang="ja-JP" altLang="en-US" sz="3200" dirty="0"/>
              <a:t>～</a:t>
            </a:r>
            <a:r>
              <a:rPr lang="en-US" altLang="ja-JP" sz="3200" dirty="0"/>
              <a:t>12</a:t>
            </a:r>
            <a:r>
              <a:rPr lang="ja-JP" altLang="en-US" sz="3200" dirty="0"/>
              <a:t>：</a:t>
            </a:r>
            <a:r>
              <a:rPr lang="en-US" altLang="ja-JP" sz="3200" dirty="0"/>
              <a:t>00</a:t>
            </a:r>
            <a:r>
              <a:rPr lang="ja-JP" altLang="en-US" sz="3200" dirty="0"/>
              <a:t>（</a:t>
            </a:r>
            <a:r>
              <a:rPr lang="en-US" altLang="ja-JP" sz="3200" dirty="0"/>
              <a:t>20</a:t>
            </a:r>
            <a:r>
              <a:rPr lang="ja-JP" altLang="en-US" sz="3200" dirty="0"/>
              <a:t>分）　基調対談再開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12</a:t>
            </a:r>
            <a:r>
              <a:rPr lang="ja-JP" altLang="en-US" sz="3200" dirty="0"/>
              <a:t>：</a:t>
            </a:r>
            <a:r>
              <a:rPr lang="en-US" altLang="ja-JP" sz="3200" dirty="0"/>
              <a:t>00</a:t>
            </a:r>
            <a:r>
              <a:rPr lang="ja-JP" altLang="en-US" sz="3200" dirty="0"/>
              <a:t>～</a:t>
            </a:r>
            <a:r>
              <a:rPr lang="en-US" altLang="ja-JP" sz="3200" dirty="0"/>
              <a:t>12</a:t>
            </a:r>
            <a:r>
              <a:rPr lang="ja-JP" altLang="en-US" sz="3200" dirty="0"/>
              <a:t>：</a:t>
            </a:r>
            <a:r>
              <a:rPr lang="en-US" altLang="ja-JP" sz="3200" dirty="0"/>
              <a:t>30</a:t>
            </a:r>
            <a:r>
              <a:rPr lang="ja-JP" altLang="en-US" sz="3200" dirty="0"/>
              <a:t>（</a:t>
            </a:r>
            <a:r>
              <a:rPr lang="en-US" altLang="ja-JP" sz="3200" dirty="0"/>
              <a:t>30</a:t>
            </a:r>
            <a:r>
              <a:rPr lang="ja-JP" altLang="en-US" sz="3200" dirty="0"/>
              <a:t>分）　質疑応答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9773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453</Words>
  <Application>Microsoft Office PowerPoint</Application>
  <PresentationFormat>ワイド画面</PresentationFormat>
  <Paragraphs>26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 第59回社会福祉セミナー 「社会福祉の申請主義を考える『攻めの福祉』の可能性」講座の主旨・論点 </vt:lpstr>
      <vt:lpstr>基調対談</vt:lpstr>
      <vt:lpstr>進行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基調対談「攻めの福祉の可能性」 【進行表】</dc:title>
  <dc:creator>大生 木下</dc:creator>
  <cp:lastModifiedBy>横山 小春</cp:lastModifiedBy>
  <cp:revision>12</cp:revision>
  <dcterms:created xsi:type="dcterms:W3CDTF">2023-07-07T09:22:15Z</dcterms:created>
  <dcterms:modified xsi:type="dcterms:W3CDTF">2023-07-19T02:33:17Z</dcterms:modified>
</cp:coreProperties>
</file>